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Warren Carew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oboto-regular.fntdata"/><Relationship Id="rId21" Type="http://schemas.openxmlformats.org/officeDocument/2006/relationships/slide" Target="slides/slide14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2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02T08:47:05.441">
    <p:pos x="297" y="610"/>
    <p:text>Do we mean "Base K8S Infra Module" - try tie back to existing concept</p:text>
  </p:cm>
  <p:cm authorId="0" idx="2" dt="2023-11-02T08:50:52.134">
    <p:pos x="297" y="710"/>
    <p:text>Same as one? Can we delete?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3-11-02T08:52:00.484">
    <p:pos x="0" y="296"/>
    <p:text>What is the message? can we screenshot and zoom out the bit of the screen you care about...something like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b287f039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49b287f039_2_149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5cb327e0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6" name="Google Shape;306;g295cb327e0d_0_58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95cb327e0d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3" name="Google Shape;313;g295cb327e0d_0_3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5cb327e0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295cb327e0d_0_4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5cb327e0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5cb327e0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3d1c4f18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283d1c4f180_0_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a55395e7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1ea55395e7f_0_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ea55395e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g1ea55395e7f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a55395e7f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g1ea55395e7f_0_12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a55395e7f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ea55395e7f_0_2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e780f50af_1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6" name="Google Shape;256;g25e780f50af_1_26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e780f50af_1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9" name="Google Shape;279;g25e780f50af_1_289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5e780f50af_1_3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2" name="Google Shape;292;g25e780f50af_1_302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9b287f039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g249b287f039_2_162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635860" y="1582275"/>
            <a:ext cx="5470847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IaC Support for On Premise and Managed Services</a:t>
            </a:r>
            <a:endParaRPr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Lusaka Oct/Nov 2023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David Fry - INFITX</a:t>
            </a:r>
            <a:endParaRPr/>
          </a:p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553500" y="250499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Current Work and Next Steps</a:t>
            </a:r>
            <a:endParaRPr sz="2700"/>
          </a:p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3"/>
          <p:cNvSpPr txBox="1"/>
          <p:nvPr/>
        </p:nvSpPr>
        <p:spPr>
          <a:xfrm>
            <a:off x="472425" y="968675"/>
            <a:ext cx="81507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Working with community members to build out </a:t>
            </a:r>
            <a:r>
              <a:rPr lang="en" sz="2000"/>
              <a:t>managed Kubernetes</a:t>
            </a:r>
            <a:r>
              <a:rPr lang="en" sz="2000"/>
              <a:t> modules for AKS and OCI.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End-to-End testing through Payment Manager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Support for K6S module to leverage performance testing </a:t>
            </a:r>
            <a:r>
              <a:rPr lang="en" sz="2000"/>
              <a:t>initiative.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Finish the managed Kafka implementation on AWS and build out managed services on different cloud providers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Complete the testing of the bare metal module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Functional testing</a:t>
            </a:r>
            <a:endParaRPr sz="2000"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2000"/>
              <a:t>Performance Baseline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AutoNum type="arabicPeriod"/>
            </a:pPr>
            <a:r>
              <a:rPr lang="en" sz="2000"/>
              <a:t>Request for contribution for security assessment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1450"/>
            <a:ext cx="7907748" cy="467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63" y="3528438"/>
            <a:ext cx="8658225" cy="111442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50" y="681025"/>
            <a:ext cx="7552998" cy="4462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b="15124" l="0" r="0" t="0"/>
          <a:stretch/>
        </p:blipFill>
        <p:spPr>
          <a:xfrm>
            <a:off x="1955950" y="0"/>
            <a:ext cx="42328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6"/>
          <p:cNvSpPr txBox="1"/>
          <p:nvPr/>
        </p:nvSpPr>
        <p:spPr>
          <a:xfrm>
            <a:off x="363950" y="735475"/>
            <a:ext cx="1311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environment configuration</a:t>
            </a:r>
            <a:endParaRPr/>
          </a:p>
        </p:txBody>
      </p:sp>
      <p:cxnSp>
        <p:nvCxnSpPr>
          <p:cNvPr id="330" name="Google Shape;330;p46"/>
          <p:cNvCxnSpPr>
            <a:stCxn id="329" idx="3"/>
          </p:cNvCxnSpPr>
          <p:nvPr/>
        </p:nvCxnSpPr>
        <p:spPr>
          <a:xfrm>
            <a:off x="1675550" y="1201825"/>
            <a:ext cx="280500" cy="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46"/>
          <p:cNvSpPr txBox="1"/>
          <p:nvPr/>
        </p:nvSpPr>
        <p:spPr>
          <a:xfrm>
            <a:off x="6930800" y="2609025"/>
            <a:ext cx="13116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Bare-Metal</a:t>
            </a:r>
            <a:r>
              <a:rPr lang="en"/>
              <a:t> environment configuration</a:t>
            </a:r>
            <a:endParaRPr/>
          </a:p>
        </p:txBody>
      </p:sp>
      <p:cxnSp>
        <p:nvCxnSpPr>
          <p:cNvPr id="332" name="Google Shape;332;p46"/>
          <p:cNvCxnSpPr>
            <a:stCxn id="331" idx="1"/>
          </p:cNvCxnSpPr>
          <p:nvPr/>
        </p:nvCxnSpPr>
        <p:spPr>
          <a:xfrm flipH="1">
            <a:off x="6278000" y="3075375"/>
            <a:ext cx="652800" cy="99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628650" y="1483750"/>
            <a:ext cx="7886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Email: david.fry@infitx.com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Mojaloop Slack: @David Fry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https://github.com/mojaloop/iac-modules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https://github.com/mojaloop/iac-ansible-collection-roles</a:t>
            </a:r>
            <a:endParaRPr sz="1800"/>
          </a:p>
        </p:txBody>
      </p:sp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Overview of IaC</a:t>
            </a:r>
            <a:endParaRPr/>
          </a:p>
        </p:txBody>
      </p:sp>
      <p:sp>
        <p:nvSpPr>
          <p:cNvPr id="211" name="Google Shape;211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IaC has been built with a modular approach to support:</a:t>
            </a:r>
            <a:endParaRPr b="1"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Kubernetes </a:t>
            </a:r>
            <a:r>
              <a:rPr lang="en"/>
              <a:t>Distributions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k3s, microk8s and eks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Cloud Vendors Including Bare Metal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AWS and Bare Metal, </a:t>
            </a:r>
            <a:r>
              <a:rPr lang="en"/>
              <a:t>wip Azure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•"/>
            </a:pPr>
            <a:r>
              <a:rPr lang="en"/>
              <a:t>Different Applications on top of Kubernetes</a:t>
            </a:r>
            <a:endParaRPr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/>
              <a:t>Tested with Mojaloop and PM4ML</a:t>
            </a:r>
            <a:endParaRPr/>
          </a:p>
        </p:txBody>
      </p:sp>
      <p:sp>
        <p:nvSpPr>
          <p:cNvPr id="212" name="Google Shape;212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25" y="36013"/>
            <a:ext cx="6960300" cy="50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9" name="Google Shape;219;p36"/>
          <p:cNvGrpSpPr/>
          <p:nvPr/>
        </p:nvGrpSpPr>
        <p:grpSpPr>
          <a:xfrm>
            <a:off x="106190" y="1059416"/>
            <a:ext cx="2057039" cy="918231"/>
            <a:chOff x="237220" y="1624366"/>
            <a:chExt cx="8208455" cy="3096900"/>
          </a:xfrm>
        </p:grpSpPr>
        <p:sp>
          <p:nvSpPr>
            <p:cNvPr id="220" name="Google Shape;220;p36"/>
            <p:cNvSpPr/>
            <p:nvPr/>
          </p:nvSpPr>
          <p:spPr>
            <a:xfrm>
              <a:off x="237220" y="1624366"/>
              <a:ext cx="2453700" cy="12876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Base K8S Infra Module</a:t>
              </a:r>
              <a:endParaRPr sz="600"/>
            </a:p>
          </p:txBody>
        </p:sp>
        <p:sp>
          <p:nvSpPr>
            <p:cNvPr id="221" name="Google Shape;221;p36"/>
            <p:cNvSpPr/>
            <p:nvPr/>
          </p:nvSpPr>
          <p:spPr>
            <a:xfrm>
              <a:off x="2913700" y="2557109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Ansible K8S Deployment Module</a:t>
              </a:r>
              <a:endParaRPr sz="600"/>
            </a:p>
          </p:txBody>
        </p:sp>
        <p:cxnSp>
          <p:nvCxnSpPr>
            <p:cNvPr id="222" name="Google Shape;222;p36"/>
            <p:cNvCxnSpPr>
              <a:stCxn id="220" idx="2"/>
              <a:endCxn id="221" idx="1"/>
            </p:cNvCxnSpPr>
            <p:nvPr/>
          </p:nvCxnSpPr>
          <p:spPr>
            <a:xfrm flipH="1" rot="-5400000">
              <a:off x="2044420" y="2331616"/>
              <a:ext cx="288900" cy="14496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23" name="Google Shape;223;p36"/>
            <p:cNvSpPr/>
            <p:nvPr/>
          </p:nvSpPr>
          <p:spPr>
            <a:xfrm>
              <a:off x="5991975" y="3433667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GitOps Deployment Module</a:t>
              </a:r>
              <a:endParaRPr sz="600"/>
            </a:p>
          </p:txBody>
        </p:sp>
        <p:cxnSp>
          <p:nvCxnSpPr>
            <p:cNvPr id="224" name="Google Shape;224;p36"/>
            <p:cNvCxnSpPr>
              <a:stCxn id="221" idx="2"/>
            </p:cNvCxnSpPr>
            <p:nvPr/>
          </p:nvCxnSpPr>
          <p:spPr>
            <a:xfrm flipH="1" rot="-5400000">
              <a:off x="4940050" y="3045209"/>
              <a:ext cx="255300" cy="1854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225" name="Google Shape;225;p36"/>
          <p:cNvSpPr/>
          <p:nvPr/>
        </p:nvSpPr>
        <p:spPr>
          <a:xfrm>
            <a:off x="2317700" y="1477675"/>
            <a:ext cx="567000" cy="1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/>
          <p:nvPr/>
        </p:nvSpPr>
        <p:spPr>
          <a:xfrm>
            <a:off x="56075" y="2136050"/>
            <a:ext cx="2133600" cy="390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Configuration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Instance specific for Hub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6991350" y="48434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2" name="Google Shape;232;p37"/>
          <p:cNvGrpSpPr/>
          <p:nvPr/>
        </p:nvGrpSpPr>
        <p:grpSpPr>
          <a:xfrm>
            <a:off x="853725" y="1263400"/>
            <a:ext cx="7591950" cy="3638350"/>
            <a:chOff x="853725" y="1263400"/>
            <a:chExt cx="7591950" cy="3638350"/>
          </a:xfrm>
        </p:grpSpPr>
        <p:sp>
          <p:nvSpPr>
            <p:cNvPr id="233" name="Google Shape;233;p37"/>
            <p:cNvSpPr/>
            <p:nvPr/>
          </p:nvSpPr>
          <p:spPr>
            <a:xfrm>
              <a:off x="853725" y="1263400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Base K8S Infra Module</a:t>
              </a: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2913700" y="2918075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Ansible K8S Deployment Module</a:t>
              </a:r>
              <a:endParaRPr/>
            </a:p>
          </p:txBody>
        </p:sp>
        <p:cxnSp>
          <p:nvCxnSpPr>
            <p:cNvPr id="235" name="Google Shape;235;p37"/>
            <p:cNvCxnSpPr>
              <a:stCxn id="233" idx="2"/>
              <a:endCxn id="234" idx="1"/>
            </p:cNvCxnSpPr>
            <p:nvPr/>
          </p:nvCxnSpPr>
          <p:spPr>
            <a:xfrm flipH="1" rot="-5400000">
              <a:off x="1991625" y="2639950"/>
              <a:ext cx="1011000" cy="8331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36" name="Google Shape;236;p37"/>
            <p:cNvSpPr/>
            <p:nvPr/>
          </p:nvSpPr>
          <p:spPr>
            <a:xfrm>
              <a:off x="5991975" y="3614150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GitOps Deployment Module</a:t>
              </a:r>
              <a:endParaRPr/>
            </a:p>
          </p:txBody>
        </p:sp>
        <p:cxnSp>
          <p:nvCxnSpPr>
            <p:cNvPr id="237" name="Google Shape;237;p37"/>
            <p:cNvCxnSpPr>
              <a:stCxn id="234" idx="2"/>
            </p:cNvCxnSpPr>
            <p:nvPr/>
          </p:nvCxnSpPr>
          <p:spPr>
            <a:xfrm flipH="1" rot="-5400000">
              <a:off x="4940050" y="3406175"/>
              <a:ext cx="255300" cy="1854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238" name="Google Shape;238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Modules of IaC</a:t>
            </a:r>
            <a:endParaRPr/>
          </a:p>
        </p:txBody>
      </p:sp>
      <p:sp>
        <p:nvSpPr>
          <p:cNvPr id="239" name="Google Shape;239;p37"/>
          <p:cNvSpPr txBox="1"/>
          <p:nvPr/>
        </p:nvSpPr>
        <p:spPr>
          <a:xfrm>
            <a:off x="5611200" y="1303650"/>
            <a:ext cx="3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Enables flexibility of deployment dependency </a:t>
            </a:r>
            <a:r>
              <a:rPr lang="en" sz="1500"/>
              <a:t>configurations.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I.e. to support both lightweight developer deployments and full redundant resilient production deployments.</a:t>
            </a:r>
            <a:endParaRPr sz="1500"/>
          </a:p>
        </p:txBody>
      </p:sp>
      <p:sp>
        <p:nvSpPr>
          <p:cNvPr id="240" name="Google Shape;240;p37"/>
          <p:cNvSpPr txBox="1"/>
          <p:nvPr/>
        </p:nvSpPr>
        <p:spPr>
          <a:xfrm>
            <a:off x="525475" y="2946800"/>
            <a:ext cx="35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597200" y="34017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Base K8S Infra Module</a:t>
            </a:r>
            <a:endParaRPr/>
          </a:p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8"/>
          <p:cNvSpPr txBox="1"/>
          <p:nvPr/>
        </p:nvSpPr>
        <p:spPr>
          <a:xfrm>
            <a:off x="758300" y="1466500"/>
            <a:ext cx="7963800" cy="31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Cloud / On prem specific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Terraform Module Based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Creates either base VM/networking/security (on prem/DIY cloud) or essential components for managed k8s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Generates inventory file for ansible to be used in the next part of the pipeline (cluster provisioning)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38"/>
          <p:cNvGrpSpPr/>
          <p:nvPr/>
        </p:nvGrpSpPr>
        <p:grpSpPr>
          <a:xfrm>
            <a:off x="6008380" y="522944"/>
            <a:ext cx="3043695" cy="1307511"/>
            <a:chOff x="237220" y="1624366"/>
            <a:chExt cx="8208455" cy="3096900"/>
          </a:xfrm>
        </p:grpSpPr>
        <p:sp>
          <p:nvSpPr>
            <p:cNvPr id="249" name="Google Shape;249;p38"/>
            <p:cNvSpPr/>
            <p:nvPr/>
          </p:nvSpPr>
          <p:spPr>
            <a:xfrm>
              <a:off x="237220" y="1624366"/>
              <a:ext cx="2453700" cy="12876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Base K8S Infra Module</a:t>
              </a:r>
              <a:endParaRPr sz="1000"/>
            </a:p>
          </p:txBody>
        </p:sp>
        <p:sp>
          <p:nvSpPr>
            <p:cNvPr id="250" name="Google Shape;250;p38"/>
            <p:cNvSpPr/>
            <p:nvPr/>
          </p:nvSpPr>
          <p:spPr>
            <a:xfrm>
              <a:off x="2913700" y="2557109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Ansible K8S Deployment Module</a:t>
              </a:r>
              <a:endParaRPr sz="1000"/>
            </a:p>
          </p:txBody>
        </p:sp>
        <p:cxnSp>
          <p:nvCxnSpPr>
            <p:cNvPr id="251" name="Google Shape;251;p38"/>
            <p:cNvCxnSpPr>
              <a:stCxn id="249" idx="2"/>
              <a:endCxn id="250" idx="1"/>
            </p:cNvCxnSpPr>
            <p:nvPr/>
          </p:nvCxnSpPr>
          <p:spPr>
            <a:xfrm flipH="1" rot="-5400000">
              <a:off x="2044420" y="2331616"/>
              <a:ext cx="288900" cy="14496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52" name="Google Shape;252;p38"/>
            <p:cNvSpPr/>
            <p:nvPr/>
          </p:nvSpPr>
          <p:spPr>
            <a:xfrm>
              <a:off x="5991975" y="3433667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GitOps Deployment Module</a:t>
              </a:r>
              <a:endParaRPr sz="1000"/>
            </a:p>
          </p:txBody>
        </p:sp>
        <p:cxnSp>
          <p:nvCxnSpPr>
            <p:cNvPr id="253" name="Google Shape;253;p38"/>
            <p:cNvCxnSpPr>
              <a:stCxn id="250" idx="2"/>
            </p:cNvCxnSpPr>
            <p:nvPr/>
          </p:nvCxnSpPr>
          <p:spPr>
            <a:xfrm flipH="1" rot="-5400000">
              <a:off x="4940050" y="3045209"/>
              <a:ext cx="255300" cy="1854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628650" y="19822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Kubernetes Cluster Module</a:t>
            </a:r>
            <a:endParaRPr sz="2700"/>
          </a:p>
        </p:txBody>
      </p:sp>
      <p:sp>
        <p:nvSpPr>
          <p:cNvPr id="259" name="Google Shape;259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514200" y="806925"/>
            <a:ext cx="75837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Ansible module-based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Driven off of inventory file: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created in the base infra module but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is independent of the actual base infra module used.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Executes to create the Switch Environment: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261" name="Google Shape;261;p39"/>
          <p:cNvGrpSpPr/>
          <p:nvPr/>
        </p:nvGrpSpPr>
        <p:grpSpPr>
          <a:xfrm>
            <a:off x="6008380" y="599144"/>
            <a:ext cx="3043695" cy="1307511"/>
            <a:chOff x="237220" y="1624366"/>
            <a:chExt cx="8208455" cy="3096900"/>
          </a:xfrm>
        </p:grpSpPr>
        <p:sp>
          <p:nvSpPr>
            <p:cNvPr id="262" name="Google Shape;262;p39"/>
            <p:cNvSpPr/>
            <p:nvPr/>
          </p:nvSpPr>
          <p:spPr>
            <a:xfrm>
              <a:off x="237220" y="1624366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Base K8S Infra Module</a:t>
              </a:r>
              <a:endParaRPr sz="1000"/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2913700" y="2557109"/>
              <a:ext cx="2453700" cy="12876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Ansible K8S Deployment Module</a:t>
              </a:r>
              <a:endParaRPr sz="1000"/>
            </a:p>
          </p:txBody>
        </p:sp>
        <p:cxnSp>
          <p:nvCxnSpPr>
            <p:cNvPr id="264" name="Google Shape;264;p39"/>
            <p:cNvCxnSpPr>
              <a:stCxn id="262" idx="2"/>
              <a:endCxn id="263" idx="1"/>
            </p:cNvCxnSpPr>
            <p:nvPr/>
          </p:nvCxnSpPr>
          <p:spPr>
            <a:xfrm flipH="1" rot="-5400000">
              <a:off x="2044420" y="2331616"/>
              <a:ext cx="288900" cy="14496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65" name="Google Shape;265;p39"/>
            <p:cNvSpPr/>
            <p:nvPr/>
          </p:nvSpPr>
          <p:spPr>
            <a:xfrm>
              <a:off x="5991975" y="3433667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GitOps Deployment Module</a:t>
              </a:r>
              <a:endParaRPr sz="1000"/>
            </a:p>
          </p:txBody>
        </p:sp>
        <p:cxnSp>
          <p:nvCxnSpPr>
            <p:cNvPr id="266" name="Google Shape;266;p39"/>
            <p:cNvCxnSpPr>
              <a:stCxn id="263" idx="2"/>
            </p:cNvCxnSpPr>
            <p:nvPr/>
          </p:nvCxnSpPr>
          <p:spPr>
            <a:xfrm flipH="1" rot="-5400000">
              <a:off x="4940050" y="3045209"/>
              <a:ext cx="255300" cy="1854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267" name="Google Shape;267;p39"/>
          <p:cNvGrpSpPr/>
          <p:nvPr/>
        </p:nvGrpSpPr>
        <p:grpSpPr>
          <a:xfrm>
            <a:off x="5490351" y="2343196"/>
            <a:ext cx="2920586" cy="2046289"/>
            <a:chOff x="5632317" y="1189775"/>
            <a:chExt cx="3305700" cy="3483045"/>
          </a:xfrm>
        </p:grpSpPr>
        <p:sp>
          <p:nvSpPr>
            <p:cNvPr id="268" name="Google Shape;268;p3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3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9" name="Google Shape;269;p39"/>
            <p:cNvSpPr txBox="1"/>
            <p:nvPr/>
          </p:nvSpPr>
          <p:spPr>
            <a:xfrm>
              <a:off x="5808475" y="2057120"/>
              <a:ext cx="2912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Seed root app for argo to pull app details from Control Center Gitlab.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0" name="Google Shape;270;p39"/>
          <p:cNvGrpSpPr/>
          <p:nvPr/>
        </p:nvGrpSpPr>
        <p:grpSpPr>
          <a:xfrm>
            <a:off x="514199" y="2343322"/>
            <a:ext cx="3133686" cy="2046163"/>
            <a:chOff x="0" y="1189989"/>
            <a:chExt cx="3546900" cy="3482830"/>
          </a:xfrm>
        </p:grpSpPr>
        <p:sp>
          <p:nvSpPr>
            <p:cNvPr id="271" name="Google Shape;271;p3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1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39"/>
            <p:cNvSpPr txBox="1"/>
            <p:nvPr/>
          </p:nvSpPr>
          <p:spPr>
            <a:xfrm>
              <a:off x="362303" y="2057120"/>
              <a:ext cx="2529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P</a:t>
              </a:r>
              <a:r>
                <a:rPr lang="en" sz="1500">
                  <a:solidFill>
                    <a:schemeClr val="dk1"/>
                  </a:solidFill>
                </a:rPr>
                <a:t>rovision k8s cluster. 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Options include kubespray, microk8s, k3s, eks, aks, etc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3" name="Google Shape;273;p39"/>
          <p:cNvGrpSpPr/>
          <p:nvPr/>
        </p:nvGrpSpPr>
        <p:grpSpPr>
          <a:xfrm>
            <a:off x="3115403" y="2343196"/>
            <a:ext cx="2920586" cy="2046278"/>
            <a:chOff x="2944204" y="1189775"/>
            <a:chExt cx="3305700" cy="3483026"/>
          </a:xfrm>
        </p:grpSpPr>
        <p:sp>
          <p:nvSpPr>
            <p:cNvPr id="274" name="Google Shape;274;p3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Step 2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5" name="Google Shape;275;p39"/>
            <p:cNvSpPr txBox="1"/>
            <p:nvPr/>
          </p:nvSpPr>
          <p:spPr>
            <a:xfrm>
              <a:off x="3187381" y="2057101"/>
              <a:ext cx="26901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Installation of</a:t>
              </a:r>
              <a:r>
                <a:rPr lang="en" sz="1500">
                  <a:solidFill>
                    <a:schemeClr val="dk1"/>
                  </a:solidFill>
                </a:rPr>
                <a:t> argocd, netmaker and external secrets into cluster. 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</a:rPr>
                <a:t>Tools are configured to connect to Control Center Gitlab.</a:t>
              </a:r>
              <a:endParaRPr sz="15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dk1"/>
                </a:solidFill>
              </a:endParaRPr>
            </a:p>
          </p:txBody>
        </p:sp>
      </p:grpSp>
      <p:sp>
        <p:nvSpPr>
          <p:cNvPr id="276" name="Google Shape;276;p39"/>
          <p:cNvSpPr txBox="1"/>
          <p:nvPr/>
        </p:nvSpPr>
        <p:spPr>
          <a:xfrm>
            <a:off x="514200" y="4372150"/>
            <a:ext cx="75837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this module, no access to the cluster needed from Gitlab, all pipelines are done via gitops pull from the cluster controller (argocd)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517775" y="165824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GitOps Module - Runs on any K8S Cluster</a:t>
            </a:r>
            <a:endParaRPr sz="2700"/>
          </a:p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40"/>
          <p:cNvSpPr txBox="1"/>
          <p:nvPr/>
        </p:nvSpPr>
        <p:spPr>
          <a:xfrm>
            <a:off x="334575" y="843425"/>
            <a:ext cx="8432700" cy="4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Terragrunt(</a:t>
            </a:r>
            <a:r>
              <a:rPr lang="en" sz="1800"/>
              <a:t>Terraform) Module that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Constructs the configuration files that are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used to drive gitops-based deployment of apps.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Creates foundational apps along with appropriate secrets created via external-secrets Gitlab and Vault Cluster Secret Stores.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external-dns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certificate-manager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longhorn storage (can be replaced with ceph/etc)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vault and vault-config-operator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stateful-resources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Istio for service mesh and ingress and egress gateways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mojaloop / payment manager 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→ </a:t>
            </a:r>
            <a:r>
              <a:rPr lang="en" sz="1800"/>
              <a:t>Output is a </a:t>
            </a:r>
            <a:r>
              <a:rPr lang="en" sz="1800">
                <a:solidFill>
                  <a:schemeClr val="dk1"/>
                </a:solidFill>
              </a:rPr>
              <a:t>gitlab repo </a:t>
            </a:r>
            <a:r>
              <a:rPr lang="en" sz="1800"/>
              <a:t>with appropriate config files (no secrets)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argocd operator in the Switch Environment pulls the deployment artefacts from this repo to establish the working environment.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284" name="Google Shape;284;p40"/>
          <p:cNvGrpSpPr/>
          <p:nvPr/>
        </p:nvGrpSpPr>
        <p:grpSpPr>
          <a:xfrm>
            <a:off x="6084580" y="751544"/>
            <a:ext cx="3043695" cy="1307511"/>
            <a:chOff x="237220" y="1624366"/>
            <a:chExt cx="8208455" cy="3096900"/>
          </a:xfrm>
        </p:grpSpPr>
        <p:sp>
          <p:nvSpPr>
            <p:cNvPr id="285" name="Google Shape;285;p40"/>
            <p:cNvSpPr/>
            <p:nvPr/>
          </p:nvSpPr>
          <p:spPr>
            <a:xfrm>
              <a:off x="237220" y="1624366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Base K8S Infra Module</a:t>
              </a:r>
              <a:endParaRPr sz="1000"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2913700" y="2557109"/>
              <a:ext cx="2453700" cy="1287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Ansible K8S Deployment Module</a:t>
              </a:r>
              <a:endParaRPr sz="1000"/>
            </a:p>
          </p:txBody>
        </p:sp>
        <p:cxnSp>
          <p:nvCxnSpPr>
            <p:cNvPr id="287" name="Google Shape;287;p40"/>
            <p:cNvCxnSpPr>
              <a:stCxn id="285" idx="2"/>
              <a:endCxn id="286" idx="1"/>
            </p:cNvCxnSpPr>
            <p:nvPr/>
          </p:nvCxnSpPr>
          <p:spPr>
            <a:xfrm flipH="1" rot="-5400000">
              <a:off x="2044420" y="2331616"/>
              <a:ext cx="288900" cy="14496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8" name="Google Shape;288;p40"/>
            <p:cNvSpPr/>
            <p:nvPr/>
          </p:nvSpPr>
          <p:spPr>
            <a:xfrm>
              <a:off x="5991975" y="3433667"/>
              <a:ext cx="2453700" cy="1287600"/>
            </a:xfrm>
            <a:prstGeom prst="rect">
              <a:avLst/>
            </a:prstGeom>
            <a:solidFill>
              <a:srgbClr val="A4C2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GitOps Deployment Module</a:t>
              </a:r>
              <a:endParaRPr sz="1000"/>
            </a:p>
          </p:txBody>
        </p:sp>
        <p:cxnSp>
          <p:nvCxnSpPr>
            <p:cNvPr id="289" name="Google Shape;289;p40"/>
            <p:cNvCxnSpPr>
              <a:stCxn id="286" idx="2"/>
            </p:cNvCxnSpPr>
            <p:nvPr/>
          </p:nvCxnSpPr>
          <p:spPr>
            <a:xfrm flipH="1" rot="-5400000">
              <a:off x="4940050" y="3045209"/>
              <a:ext cx="255300" cy="1854300"/>
            </a:xfrm>
            <a:prstGeom prst="bentConnector2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type="title"/>
          </p:nvPr>
        </p:nvSpPr>
        <p:spPr>
          <a:xfrm>
            <a:off x="492725" y="283899"/>
            <a:ext cx="70752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End State - Working Switch Enviroment</a:t>
            </a:r>
            <a:endParaRPr sz="2700"/>
          </a:p>
        </p:txBody>
      </p:sp>
      <p:sp>
        <p:nvSpPr>
          <p:cNvPr id="295" name="Google Shape;295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1"/>
          <p:cNvSpPr txBox="1"/>
          <p:nvPr/>
        </p:nvSpPr>
        <p:spPr>
          <a:xfrm>
            <a:off x="492725" y="1125600"/>
            <a:ext cx="7583700" cy="37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GitOps </a:t>
            </a:r>
            <a:r>
              <a:rPr lang="en" sz="1800"/>
              <a:t>managed</a:t>
            </a:r>
            <a:r>
              <a:rPr lang="en" sz="1800"/>
              <a:t> </a:t>
            </a:r>
            <a:r>
              <a:rPr lang="en" sz="1800"/>
              <a:t>deployment providing: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Base components for security,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Ingress control, and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Monitoring needed by any application.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Modularization deployment of mojaloop or Payment Manager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Security baseline </a:t>
            </a:r>
            <a:r>
              <a:rPr lang="en" sz="1800">
                <a:solidFill>
                  <a:schemeClr val="dk1"/>
                </a:solidFill>
              </a:rPr>
              <a:t>provided via Connection Manager, Keycloak and Istio </a:t>
            </a:r>
            <a:r>
              <a:rPr lang="en" sz="1800"/>
              <a:t>includes</a:t>
            </a:r>
            <a:r>
              <a:rPr lang="en" sz="1800"/>
              <a:t>:</a:t>
            </a:r>
            <a:endParaRPr sz="18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IP whitelisting,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JWT and JWS Validation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mTLS 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WIP - using Ory Stack to provide consistent authorization across the APIs and Web Applications.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605375" y="169148"/>
            <a:ext cx="7075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IaC</a:t>
            </a:r>
            <a:r>
              <a:rPr lang="en" sz="2700"/>
              <a:t> PI-23 Highlights </a:t>
            </a:r>
            <a:r>
              <a:rPr lang="en" sz="2700"/>
              <a:t>(for the record)</a:t>
            </a:r>
            <a:endParaRPr sz="2700"/>
          </a:p>
        </p:txBody>
      </p:sp>
      <p:sp>
        <p:nvSpPr>
          <p:cNvPr id="302" name="Google Shape;302;p42"/>
          <p:cNvSpPr txBox="1"/>
          <p:nvPr>
            <p:ph idx="1" type="body"/>
          </p:nvPr>
        </p:nvSpPr>
        <p:spPr>
          <a:xfrm>
            <a:off x="634450" y="958600"/>
            <a:ext cx="73692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</a:t>
            </a:r>
            <a:r>
              <a:rPr lang="en" sz="1600"/>
              <a:t>dded microk8s as a 2nd K8s option (as well as K3s)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EKS as a 3rd K8s option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Added Istio (K8s native option as ingress gateway)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Added Keycloak option as identity provider and JWT issuer</a:t>
            </a:r>
            <a:endParaRPr sz="16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 sz="1600"/>
              <a:t>Using Istio + Keycloak to control API access i.e, NO WSO2!!!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Added K6s instance as option for cluster deployments to facilitate the load testing effort (+perf characterisation workstream)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support for PM4ML deployments using same IaC components as Mojaloop deployments.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Finalizing modules for bare metal deployments.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Built out modules for running Managed Database services as drop in configuration replacement for in-cluster databases.  Tested with RDS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Added argocd post-sync GP test execution via ttk jobs</a:t>
            </a:r>
            <a:endParaRPr sz="1600"/>
          </a:p>
          <a:p>
            <a:pPr indent="-13335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Connection Manager integrated with keycloak and istio as well as new vault</a:t>
            </a:r>
            <a:endParaRPr sz="1600"/>
          </a:p>
        </p:txBody>
      </p:sp>
      <p:sp>
        <p:nvSpPr>
          <p:cNvPr id="303" name="Google Shape;303;p4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